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78" r:id="rId6"/>
    <p:sldId id="261" r:id="rId7"/>
    <p:sldId id="262" r:id="rId8"/>
    <p:sldId id="275" r:id="rId9"/>
    <p:sldId id="273" r:id="rId10"/>
    <p:sldId id="266" r:id="rId11"/>
    <p:sldId id="277" r:id="rId12"/>
    <p:sldId id="271" r:id="rId13"/>
    <p:sldId id="27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94" autoAdjust="0"/>
    <p:restoredTop sz="94221" autoAdjust="0"/>
  </p:normalViewPr>
  <p:slideViewPr>
    <p:cSldViewPr snapToGrid="0">
      <p:cViewPr varScale="1">
        <p:scale>
          <a:sx n="81" d="100"/>
          <a:sy n="81" d="100"/>
        </p:scale>
        <p:origin x="221" y="53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3T03:15:05.88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2222 59,'0'-1,"0"0,0 0,-1 1,1-1,0 0,0 0,0 1,-1-1,1 0,0 1,-1-1,1 0,-1 1,1-1,-1 1,1-1,-1 1,1-1,-1 1,0-1,1 1,-1-1,0 1,1 0,-2-1,-22-5,18 4,-81-12,0 3,0 4,-97 4,-236 4,396 0,-1 1,1 2,0 0,0 2,0 1,1 0,0 2,0 1,1 0,-34 23,37-22,-2 0,-37 15,36-17,-1 1,-21 14,-23 14,42-24,0 0,1 2,-24 20,18-12,-44 28,50-37,0 1,2 1,0 1,-21 23,6 4,3 2,-35 60,0 37,56-120,2 0,0 1,-13 50,-9 82,22-97,-25 83,20-89,3 0,-9 80,16-78,3-1,8 97,-2-133,1-1,2 0,-1 0,2-1,1 1,14 25,5 11,82 144,26 7,-111-175,1-2,1 0,51 39,-54-50,1-2,1-1,0 0,1-2,0-1,40 11,-16-9,1-3,86 7,43 11,-127-17,1-3,75 3,-19-11,171-3,-255 0,-1-1,0-1,0-1,0-1,-1-1,0-1,37-20,-15 3,-1-3,67-55,-37 28,-39 29,47-42,8-17,-43 43,81-94,-108 110,-1-1,-1 0,-2-2,15-34,-30 59,8-15,-1-1,-1-1,-1 0,0 0,-2 0,4-35,3-16,-9 59,0-1,-1 0,0 0,-1-26,-2 36,0 1,0-1,0 0,-1 0,1 1,-1-1,0 1,-1-1,1 1,-5-6,-37-37,36 40,-1-1,1-1,1 0,0 0,-11-17,-137-266,93 180,-148-268,205 370,-32-54,3-1,-31-88,-10-16,23 58,36 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3T03:15:10.115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1783 2,'-7'0,"-28"-2,0 3,0 1,1 1,-1 2,-48 13,47-8,-1-1,-65 5,68-8,-61 17,36-7,18-3,2 1,-41 20,-12 5,3 1,-18 5,40-20,1 3,2 2,-110 70,152-85,1 1,0 0,-19 22,31-28,-1 1,1 0,1 0,0 1,1 0,0 1,-7 18,-86 220,88-225,2 1,2-1,0 2,-8 54,11-26,3 86,2-132,0 15,1 1,2-1,0 0,9 34,-1-24,0 7,3-1,27 58,9 4,-17-33,70 108,-55-107,-15-20,44 51,-63-87,1-1,1-1,0 0,0-1,28 15,96 41,196 95,-325-157,125 53,-116-53,1 0,-1-1,1 0,42 2,229-8,-125-1,-139 1,1-1,-1-1,1-2,-1-1,0-1,-1-1,45-20,34-14,-70 31,-1-3,0-1,-2-1,62-41,-87 51,33-25,69-66,-99 86,-1-1,0-1,0 0,-1 0,-1-1,0 0,-1-1,-1 0,0 0,5-20,13-74,27-107,-39 160,10-98,-17 111,0-10,-1-99,-6 125,-1 0,-1 1,-1 0,-2 0,-15-43,-21-38,-102-228,25 79,108 237,0 0,-2 1,0 1,0 0,-23-19,-8-10,30 30,0 1,-1 1,-1 1,0 0,0 1,-35-17,17 8,4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5EF01-BAB9-4C00-B856-4EDDD77D0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651AB-ED1F-4411-AFE8-90022C72C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B9E6E-034D-4A85-873A-B5D64D37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F6044-D476-4C01-ADD7-0CB6EBD7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C5CC-19DB-46C0-AED9-66A448C2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1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B855-30B2-478C-91F0-B742A20B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A4A74-D32E-4AD9-A69C-8C2D6C5AE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9C604-B180-46FC-BB15-BBCBDCB6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01078-5CD3-4202-9EF2-A77E04BD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A7F76-18F5-404C-9EA4-9097E1D9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0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6ED44-12CE-4632-9613-DA8B3248F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85218-41FD-465C-A3DC-49A8A0A4B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BD724-4B28-4AF8-BCF2-D17F923B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11CF-748F-4426-8DBE-B531F2301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91B23-15EF-41C9-ABCB-14DDD44E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7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1890-24D9-4D1A-804E-8329CF97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65BCC-4EDF-4C03-9B47-A7D89EF8F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FD2F7-5030-4D4F-87C7-7A091704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8B2DE-6BF4-4222-93DF-7E644BCD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0B380-5B65-4FB3-9501-18F801D1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4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E4AB-92F1-49C9-B2D0-D02B530A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E8822-FE0D-45A1-B6EF-D8874680C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F543-AEBB-477E-9847-712C120C9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BFAD-A504-4B30-BBFD-0F07E02B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DF913-7E54-45CE-8406-00800DA0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8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1DE1-837B-43E0-B86B-10E0D857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2215-BE36-4FC2-BDD3-82D991BDC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F3EA3-0C90-4272-BB18-5BBE5F143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6CD26-CD71-4DBC-BC05-ED18155E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C2940-FB72-4A8D-BB82-A25BCB7C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0789D-D2F3-4B7E-8202-3C4B12F8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FDAE-48A4-42BC-B168-2B38506DC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7754B-D0EE-40A0-8889-10236731A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83DEE-0C7C-4610-B74C-5D3B7D823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B0271-CACF-477A-A97C-23BE97AA2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BBD4F-0B34-482F-BE89-98D65E2B1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516E90-D77A-41D8-8254-1A72F4C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87109-4F3A-4415-A12F-358F661B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14DC0-8F9C-4277-B2BD-733919BA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9741-32CF-4351-80D8-3D031427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6D95A-4B89-4645-A103-7042CE9A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A72E0-35C8-4CF3-90A5-EAB423CA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3741A-0BF5-4B2C-996D-C436A877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B8C98-8C5F-4DBD-9EA2-C8562C2D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C1170-0F94-4AC1-AA51-BEFD3C77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FDD47-B4E1-4A93-82F9-0011F84B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0E222-B774-4BDA-AE40-EDE5BAC6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CE30A-2FCE-4AF7-8CA9-9015EBFBE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C885D-D90E-45B1-9934-F297DB7C3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4F6A4-1A8B-4E4D-A8E4-C5FDB10B5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9D37E-1476-4E82-B27D-D8466D3C6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B11E-BE9D-46F8-98B0-F70F3EE0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6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3FEB-A1B4-45DE-BC4A-9C63F403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CBE74-36C9-4072-86A7-7F546D4F10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BCD30-A7CD-46F9-9298-7797151A4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020BA-3CAD-43D6-8CE8-E7FAE40A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71F50-E165-41F8-9DBC-7DFCB853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E9495-7041-4F0D-A8FF-AF9F025B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4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DFD62-B37D-4D6D-952A-32C2B27D6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4290A-23EC-4783-A757-FC50295DB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34CB0-5FE0-4202-B5EA-70C59B22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EFF6D-F9D7-47B3-B517-226835EA8F70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E8940-FEFD-4B4C-8C57-63B735167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9916-4D83-4A15-A149-1ABA768AA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15D5C-136C-4F82-8710-E752B45A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0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EAFC-8C3E-4786-8830-E4E6621C7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2940"/>
            <a:ext cx="9144000" cy="1271260"/>
          </a:xfrm>
        </p:spPr>
        <p:txBody>
          <a:bodyPr/>
          <a:lstStyle/>
          <a:p>
            <a:r>
              <a:rPr lang="en-US" i="1" dirty="0"/>
              <a:t>Box Breaker G</a:t>
            </a:r>
            <a:r>
              <a:rPr lang="en-US" dirty="0"/>
              <a:t>ame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694B8-30F3-4C64-8DB9-6E9A575CB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752" y="2880550"/>
            <a:ext cx="6504495" cy="1096899"/>
          </a:xfrm>
        </p:spPr>
        <p:txBody>
          <a:bodyPr>
            <a:noAutofit/>
          </a:bodyPr>
          <a:lstStyle/>
          <a:p>
            <a:r>
              <a:rPr lang="en-US" dirty="0"/>
              <a:t>EE319H Introduction to Embedded System Honors</a:t>
            </a:r>
          </a:p>
          <a:p>
            <a:r>
              <a:rPr lang="en-US" dirty="0"/>
              <a:t>By Daniel Yang</a:t>
            </a:r>
          </a:p>
        </p:txBody>
      </p:sp>
    </p:spTree>
    <p:extLst>
      <p:ext uri="{BB962C8B-B14F-4D97-AF65-F5344CB8AC3E}">
        <p14:creationId xmlns:p14="http://schemas.microsoft.com/office/powerpoint/2010/main" val="57192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"/>
    </mc:Choice>
    <mc:Fallback xmlns="">
      <p:transition spd="slow" advTm="164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927F-7B71-4A08-BF16-0588FCDD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93" y="1759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One function is written for each level to initialize a unique layout of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89C0-45B4-43D1-A9E6-FB9688410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604"/>
            <a:ext cx="10515600" cy="276739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Each Level can have a maximum of 5 rows and 9 columns of boxes</a:t>
            </a:r>
          </a:p>
          <a:p>
            <a:endParaRPr lang="en-US" dirty="0"/>
          </a:p>
          <a:p>
            <a:pPr lvl="1"/>
            <a:r>
              <a:rPr lang="en-US" dirty="0"/>
              <a:t>Box[5][9] 2D array is declared to represent each box sprite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if statement </a:t>
            </a:r>
            <a:r>
              <a:rPr lang="en-US" dirty="0"/>
              <a:t>check is used to initialize certain Box Objects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Uninitialized Box Objects will not become sprites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9790E-68FE-42F8-BD45-1137CDC5244F}"/>
              </a:ext>
            </a:extLst>
          </p:cNvPr>
          <p:cNvSpPr txBox="1"/>
          <p:nvPr/>
        </p:nvSpPr>
        <p:spPr>
          <a:xfrm>
            <a:off x="2089974" y="4422339"/>
            <a:ext cx="4277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for (every row)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      for (every col)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            if (…)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      initialize Box[row][col]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E30B7-CBF5-4774-8D4A-B0D82C31D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785" y="4077180"/>
            <a:ext cx="3601160" cy="27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5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A5A1E-8234-4807-92A9-BA6BF6858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323" y="2070513"/>
            <a:ext cx="3517119" cy="271697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71D477B-EA34-46DA-9E7C-C12D96B2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042" y="2070513"/>
            <a:ext cx="3537345" cy="267069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E1EF85D-91DF-43A5-BBFA-328723F97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20" y="2123904"/>
            <a:ext cx="3517120" cy="26730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8FFBCB-94C8-42B0-AB3F-ED8E240938DE}"/>
              </a:ext>
            </a:extLst>
          </p:cNvPr>
          <p:cNvSpPr txBox="1"/>
          <p:nvPr/>
        </p:nvSpPr>
        <p:spPr>
          <a:xfrm>
            <a:off x="237009" y="445129"/>
            <a:ext cx="689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j-lt"/>
              </a:rPr>
              <a:t>The design of each level</a:t>
            </a:r>
          </a:p>
        </p:txBody>
      </p:sp>
    </p:spTree>
    <p:extLst>
      <p:ext uri="{BB962C8B-B14F-4D97-AF65-F5344CB8AC3E}">
        <p14:creationId xmlns:p14="http://schemas.microsoft.com/office/powerpoint/2010/main" val="378715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1D13-F83D-45CB-A474-458B4633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The game begins by prompting user to select a language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CD80DC0-0B39-4D71-8C62-EB6EF9820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94" y="5208831"/>
            <a:ext cx="2304213" cy="15309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0DD32-18B7-454E-8E14-62FAD091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417" y="5207044"/>
            <a:ext cx="2519762" cy="1532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33673-7673-4B30-9D47-5ACBBFAA93A2}"/>
              </a:ext>
            </a:extLst>
          </p:cNvPr>
          <p:cNvSpPr txBox="1"/>
          <p:nvPr/>
        </p:nvSpPr>
        <p:spPr>
          <a:xfrm>
            <a:off x="311567" y="4737358"/>
            <a:ext cx="28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English is selected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4213E-7A9E-4E0E-8D89-B97F336A96C9}"/>
              </a:ext>
            </a:extLst>
          </p:cNvPr>
          <p:cNvSpPr txBox="1"/>
          <p:nvPr/>
        </p:nvSpPr>
        <p:spPr>
          <a:xfrm>
            <a:off x="2985200" y="4737358"/>
            <a:ext cx="281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Spanish is selected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01AD8-15F8-442C-BD17-0EBF5F864AD3}"/>
              </a:ext>
            </a:extLst>
          </p:cNvPr>
          <p:cNvSpPr txBox="1"/>
          <p:nvPr/>
        </p:nvSpPr>
        <p:spPr>
          <a:xfrm>
            <a:off x="1341579" y="3047481"/>
            <a:ext cx="21756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Initialization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CB1FC-978E-4345-A134-EDB54363F762}"/>
              </a:ext>
            </a:extLst>
          </p:cNvPr>
          <p:cNvSpPr txBox="1"/>
          <p:nvPr/>
        </p:nvSpPr>
        <p:spPr>
          <a:xfrm>
            <a:off x="4375687" y="2935771"/>
            <a:ext cx="145042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Display title Screen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DA3093AD-9096-4F26-B430-C20E6A35903D}"/>
              </a:ext>
            </a:extLst>
          </p:cNvPr>
          <p:cNvSpPr/>
          <p:nvPr/>
        </p:nvSpPr>
        <p:spPr>
          <a:xfrm>
            <a:off x="6632111" y="2462721"/>
            <a:ext cx="1639614" cy="1555531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Button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AE15C6-8467-4261-B7A1-B6E0DC55CF96}"/>
              </a:ext>
            </a:extLst>
          </p:cNvPr>
          <p:cNvCxnSpPr/>
          <p:nvPr/>
        </p:nvCxnSpPr>
        <p:spPr>
          <a:xfrm>
            <a:off x="3615281" y="3258936"/>
            <a:ext cx="6098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F5A5DB-803B-4156-A974-2D266D7CD0C3}"/>
              </a:ext>
            </a:extLst>
          </p:cNvPr>
          <p:cNvCxnSpPr/>
          <p:nvPr/>
        </p:nvCxnSpPr>
        <p:spPr>
          <a:xfrm>
            <a:off x="5924174" y="3240487"/>
            <a:ext cx="6098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ADB1281-D39E-47EC-BC08-3AC8804495AF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 flipH="1">
            <a:off x="5354615" y="1920949"/>
            <a:ext cx="662908" cy="3531699"/>
          </a:xfrm>
          <a:prstGeom prst="bentConnector4">
            <a:avLst>
              <a:gd name="adj1" fmla="val -34484"/>
              <a:gd name="adj2" fmla="val 999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A670A1D-0690-4365-AD9A-77C8DFF3B169}"/>
              </a:ext>
            </a:extLst>
          </p:cNvPr>
          <p:cNvSpPr txBox="1"/>
          <p:nvPr/>
        </p:nvSpPr>
        <p:spPr>
          <a:xfrm>
            <a:off x="6229112" y="4429581"/>
            <a:ext cx="17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None pressed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F4A6327-2478-41E6-939A-4C91222A61C0}"/>
              </a:ext>
            </a:extLst>
          </p:cNvPr>
          <p:cNvCxnSpPr>
            <a:cxnSpLocks/>
          </p:cNvCxnSpPr>
          <p:nvPr/>
        </p:nvCxnSpPr>
        <p:spPr>
          <a:xfrm>
            <a:off x="8271725" y="3240486"/>
            <a:ext cx="10299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18BDBB0-2E1A-4AF9-8A24-FC79949A3DE0}"/>
              </a:ext>
            </a:extLst>
          </p:cNvPr>
          <p:cNvSpPr txBox="1"/>
          <p:nvPr/>
        </p:nvSpPr>
        <p:spPr>
          <a:xfrm>
            <a:off x="9464872" y="3055820"/>
            <a:ext cx="15450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Game engine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7F77CE2-199B-410C-AC8E-C44C56F77A7A}"/>
              </a:ext>
            </a:extLst>
          </p:cNvPr>
          <p:cNvSpPr txBox="1"/>
          <p:nvPr/>
        </p:nvSpPr>
        <p:spPr>
          <a:xfrm>
            <a:off x="8212310" y="3321592"/>
            <a:ext cx="17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PF0 pressed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B6DBD41-8654-4486-90A1-64B92E2B25E5}"/>
              </a:ext>
            </a:extLst>
          </p:cNvPr>
          <p:cNvSpPr txBox="1"/>
          <p:nvPr/>
        </p:nvSpPr>
        <p:spPr>
          <a:xfrm>
            <a:off x="4511372" y="1565388"/>
            <a:ext cx="185518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Change language output and language flag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EF27523B-4302-413B-AB26-35F21CE3A204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6754212" y="1765014"/>
            <a:ext cx="408111" cy="9873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33C71FD6-888A-4904-9BE8-6FBFB68F94AD}"/>
              </a:ext>
            </a:extLst>
          </p:cNvPr>
          <p:cNvCxnSpPr>
            <a:cxnSpLocks/>
            <a:stCxn id="109" idx="1"/>
          </p:cNvCxnSpPr>
          <p:nvPr/>
        </p:nvCxnSpPr>
        <p:spPr>
          <a:xfrm rot="10800000" flipV="1">
            <a:off x="3897400" y="2027052"/>
            <a:ext cx="613972" cy="11315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88B45ED-D955-4BC5-8600-2E1132340286}"/>
              </a:ext>
            </a:extLst>
          </p:cNvPr>
          <p:cNvSpPr txBox="1"/>
          <p:nvPr/>
        </p:nvSpPr>
        <p:spPr>
          <a:xfrm>
            <a:off x="6540902" y="1719275"/>
            <a:ext cx="17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PF4 pressed</a:t>
            </a:r>
          </a:p>
        </p:txBody>
      </p:sp>
    </p:spTree>
    <p:extLst>
      <p:ext uri="{BB962C8B-B14F-4D97-AF65-F5344CB8AC3E}">
        <p14:creationId xmlns:p14="http://schemas.microsoft.com/office/powerpoint/2010/main" val="256047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lowchart: Decision 114">
            <a:extLst>
              <a:ext uri="{FF2B5EF4-FFF2-40B4-BE49-F238E27FC236}">
                <a16:creationId xmlns:a16="http://schemas.microsoft.com/office/drawing/2014/main" id="{1EF7BA6F-FD39-4FB3-9DA0-0D7A9DF6CBE4}"/>
              </a:ext>
            </a:extLst>
          </p:cNvPr>
          <p:cNvSpPr/>
          <p:nvPr/>
        </p:nvSpPr>
        <p:spPr>
          <a:xfrm>
            <a:off x="2342050" y="6270624"/>
            <a:ext cx="1114081" cy="5430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B61798-96E0-4AEA-8DC3-2403AE604CB2}"/>
              </a:ext>
            </a:extLst>
          </p:cNvPr>
          <p:cNvSpPr/>
          <p:nvPr/>
        </p:nvSpPr>
        <p:spPr>
          <a:xfrm>
            <a:off x="4268777" y="6332380"/>
            <a:ext cx="700034" cy="4195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FAE40EC4-5B66-454B-832A-0E0832FD59B5}"/>
              </a:ext>
            </a:extLst>
          </p:cNvPr>
          <p:cNvSpPr/>
          <p:nvPr/>
        </p:nvSpPr>
        <p:spPr>
          <a:xfrm>
            <a:off x="2309433" y="3124951"/>
            <a:ext cx="1219200" cy="684414"/>
          </a:xfrm>
          <a:prstGeom prst="flowChartDecisi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A18AB-6217-4646-8D9F-5F959BF2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12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Game Engine updates each sprite’s movement, collision, and display every 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084EA-4AC8-472E-9DE6-0CF3F66F0BC0}"/>
              </a:ext>
            </a:extLst>
          </p:cNvPr>
          <p:cNvSpPr txBox="1"/>
          <p:nvPr/>
        </p:nvSpPr>
        <p:spPr>
          <a:xfrm>
            <a:off x="2467089" y="3333835"/>
            <a:ext cx="1912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Semaphore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2F413-E275-4E3C-9161-515CED377B58}"/>
              </a:ext>
            </a:extLst>
          </p:cNvPr>
          <p:cNvSpPr txBox="1"/>
          <p:nvPr/>
        </p:nvSpPr>
        <p:spPr>
          <a:xfrm>
            <a:off x="2049299" y="3969199"/>
            <a:ext cx="173946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each Object’s Draw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25870-B1E6-408A-97ED-44904741C370}"/>
              </a:ext>
            </a:extLst>
          </p:cNvPr>
          <p:cNvSpPr txBox="1"/>
          <p:nvPr/>
        </p:nvSpPr>
        <p:spPr>
          <a:xfrm>
            <a:off x="2083298" y="4871831"/>
            <a:ext cx="162122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Semaphore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49DA2B-137E-4147-9CAE-AC43CCF973FD}"/>
              </a:ext>
            </a:extLst>
          </p:cNvPr>
          <p:cNvSpPr txBox="1"/>
          <p:nvPr/>
        </p:nvSpPr>
        <p:spPr>
          <a:xfrm>
            <a:off x="1958219" y="6391250"/>
            <a:ext cx="1912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Final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F8D0B-C612-4E51-9682-119ABCB732B8}"/>
              </a:ext>
            </a:extLst>
          </p:cNvPr>
          <p:cNvSpPr txBox="1"/>
          <p:nvPr/>
        </p:nvSpPr>
        <p:spPr>
          <a:xfrm>
            <a:off x="4061745" y="6391251"/>
            <a:ext cx="1114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CB285-D956-49D7-A99A-E4BC9B74B1A5}"/>
              </a:ext>
            </a:extLst>
          </p:cNvPr>
          <p:cNvSpPr txBox="1"/>
          <p:nvPr/>
        </p:nvSpPr>
        <p:spPr>
          <a:xfrm>
            <a:off x="456763" y="4185414"/>
            <a:ext cx="101950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Initialize next level</a:t>
            </a:r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7114E1DB-D50E-437B-9E6A-45EF61F6EEEE}"/>
              </a:ext>
            </a:extLst>
          </p:cNvPr>
          <p:cNvSpPr/>
          <p:nvPr/>
        </p:nvSpPr>
        <p:spPr>
          <a:xfrm>
            <a:off x="2131247" y="5412571"/>
            <a:ext cx="1543709" cy="665984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C3513D-F8C5-412D-A63D-2511228FABD6}"/>
              </a:ext>
            </a:extLst>
          </p:cNvPr>
          <p:cNvSpPr txBox="1"/>
          <p:nvPr/>
        </p:nvSpPr>
        <p:spPr>
          <a:xfrm>
            <a:off x="2467089" y="5593332"/>
            <a:ext cx="1912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Box counter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F024E093-E1D3-4E59-86B4-E1BFEBA77F5E}"/>
              </a:ext>
            </a:extLst>
          </p:cNvPr>
          <p:cNvSpPr/>
          <p:nvPr/>
        </p:nvSpPr>
        <p:spPr>
          <a:xfrm>
            <a:off x="7388772" y="2395476"/>
            <a:ext cx="1345324" cy="570726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9C173-E3BB-4FFC-AA05-82BB343C5EBC}"/>
              </a:ext>
            </a:extLst>
          </p:cNvPr>
          <p:cNvSpPr txBox="1"/>
          <p:nvPr/>
        </p:nvSpPr>
        <p:spPr>
          <a:xfrm>
            <a:off x="7108934" y="2523298"/>
            <a:ext cx="1912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potentiometer</a:t>
            </a:r>
          </a:p>
        </p:txBody>
      </p:sp>
      <p:sp>
        <p:nvSpPr>
          <p:cNvPr id="19" name="Flowchart: Decision 18">
            <a:extLst>
              <a:ext uri="{FF2B5EF4-FFF2-40B4-BE49-F238E27FC236}">
                <a16:creationId xmlns:a16="http://schemas.microsoft.com/office/drawing/2014/main" id="{C0CE4B22-57AC-4C71-912F-EC09CBBD30C8}"/>
              </a:ext>
            </a:extLst>
          </p:cNvPr>
          <p:cNvSpPr/>
          <p:nvPr/>
        </p:nvSpPr>
        <p:spPr>
          <a:xfrm>
            <a:off x="7487473" y="4365388"/>
            <a:ext cx="1229710" cy="665984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CEF9A1-56AF-4644-8C6C-55E35BA895D9}"/>
              </a:ext>
            </a:extLst>
          </p:cNvPr>
          <p:cNvSpPr txBox="1"/>
          <p:nvPr/>
        </p:nvSpPr>
        <p:spPr>
          <a:xfrm>
            <a:off x="7760742" y="4541878"/>
            <a:ext cx="1912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035340-771F-41A5-946B-134C0B22116E}"/>
              </a:ext>
            </a:extLst>
          </p:cNvPr>
          <p:cNvSpPr txBox="1"/>
          <p:nvPr/>
        </p:nvSpPr>
        <p:spPr>
          <a:xfrm>
            <a:off x="7108934" y="3441566"/>
            <a:ext cx="20245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Cookie Object Move method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F9406-0223-407D-8412-586DBAF7E2DD}"/>
              </a:ext>
            </a:extLst>
          </p:cNvPr>
          <p:cNvSpPr txBox="1"/>
          <p:nvPr/>
        </p:nvSpPr>
        <p:spPr>
          <a:xfrm>
            <a:off x="9714512" y="4541878"/>
            <a:ext cx="219370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Play “explosion” sound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F5FC6-33D8-4888-978D-826905456F96}"/>
              </a:ext>
            </a:extLst>
          </p:cNvPr>
          <p:cNvSpPr txBox="1"/>
          <p:nvPr/>
        </p:nvSpPr>
        <p:spPr>
          <a:xfrm>
            <a:off x="9702520" y="5190496"/>
            <a:ext cx="221768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Flip Cookie Object’s velocity variable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2122A3-D1F7-47B0-9148-B2CF0DC8F836}"/>
              </a:ext>
            </a:extLst>
          </p:cNvPr>
          <p:cNvSpPr txBox="1"/>
          <p:nvPr/>
        </p:nvSpPr>
        <p:spPr>
          <a:xfrm>
            <a:off x="7223191" y="6474920"/>
            <a:ext cx="221768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Semaphore = 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E67E852-FEBC-4CC3-B358-F68210A5781E}"/>
              </a:ext>
            </a:extLst>
          </p:cNvPr>
          <p:cNvSpPr/>
          <p:nvPr/>
        </p:nvSpPr>
        <p:spPr>
          <a:xfrm>
            <a:off x="2482520" y="1742206"/>
            <a:ext cx="860102" cy="57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323F5-3A71-4F45-93CE-57B2841DE062}"/>
              </a:ext>
            </a:extLst>
          </p:cNvPr>
          <p:cNvSpPr txBox="1"/>
          <p:nvPr/>
        </p:nvSpPr>
        <p:spPr>
          <a:xfrm>
            <a:off x="2594693" y="1855076"/>
            <a:ext cx="64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8524D8-B1C9-4035-A6A7-EE2F4851B563}"/>
              </a:ext>
            </a:extLst>
          </p:cNvPr>
          <p:cNvSpPr txBox="1"/>
          <p:nvPr/>
        </p:nvSpPr>
        <p:spPr>
          <a:xfrm>
            <a:off x="2241771" y="2571697"/>
            <a:ext cx="135452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Initialization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E869E-F726-44A8-9BB9-9D19BE897EE2}"/>
              </a:ext>
            </a:extLst>
          </p:cNvPr>
          <p:cNvSpPr txBox="1"/>
          <p:nvPr/>
        </p:nvSpPr>
        <p:spPr>
          <a:xfrm>
            <a:off x="6997594" y="1452213"/>
            <a:ext cx="212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Timer1A ISR</a:t>
            </a:r>
          </a:p>
          <a:p>
            <a:pPr algn="ctr"/>
            <a:r>
              <a:rPr lang="en-US" b="1" dirty="0"/>
              <a:t>30 HZ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1B3B56-76AE-4652-8B63-C6FA2C320988}"/>
              </a:ext>
            </a:extLst>
          </p:cNvPr>
          <p:cNvSpPr txBox="1"/>
          <p:nvPr/>
        </p:nvSpPr>
        <p:spPr>
          <a:xfrm>
            <a:off x="9613845" y="2430964"/>
            <a:ext cx="202455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Paddle Object’s Move method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56BD1E-D451-4B35-8BEA-5B5DFF225C8D}"/>
              </a:ext>
            </a:extLst>
          </p:cNvPr>
          <p:cNvCxnSpPr/>
          <p:nvPr/>
        </p:nvCxnSpPr>
        <p:spPr>
          <a:xfrm>
            <a:off x="6997594" y="2098544"/>
            <a:ext cx="2209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048E6C-7A47-47AB-917F-FED1B0B2AB2F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8717183" y="2661797"/>
            <a:ext cx="896662" cy="9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85D2AB-E030-4DE5-B6D0-8DE8B6D483CE}"/>
              </a:ext>
            </a:extLst>
          </p:cNvPr>
          <p:cNvCxnSpPr>
            <a:cxnSpLocks/>
          </p:cNvCxnSpPr>
          <p:nvPr/>
        </p:nvCxnSpPr>
        <p:spPr>
          <a:xfrm>
            <a:off x="8061434" y="2966202"/>
            <a:ext cx="0" cy="41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AAB9EED-F856-49A3-B7A0-0ED07A94C89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091976" y="3903231"/>
            <a:ext cx="10352" cy="46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7F97BC-F32B-427F-A47A-03E57A734CF6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8734096" y="4680378"/>
            <a:ext cx="939528" cy="2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6A964F-CE41-4632-9B51-A23276600F79}"/>
              </a:ext>
            </a:extLst>
          </p:cNvPr>
          <p:cNvCxnSpPr>
            <a:cxnSpLocks/>
          </p:cNvCxnSpPr>
          <p:nvPr/>
        </p:nvCxnSpPr>
        <p:spPr>
          <a:xfrm>
            <a:off x="10811361" y="4828090"/>
            <a:ext cx="0" cy="36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D2DEA2-D133-4737-B311-80D9F31EDE6E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8102328" y="5031372"/>
            <a:ext cx="0" cy="1443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0966F8F-8716-4B1F-947A-BB202DA3FD7C}"/>
              </a:ext>
            </a:extLst>
          </p:cNvPr>
          <p:cNvCxnSpPr>
            <a:cxnSpLocks/>
            <a:stCxn id="27" idx="2"/>
          </p:cNvCxnSpPr>
          <p:nvPr/>
        </p:nvCxnSpPr>
        <p:spPr>
          <a:xfrm rot="5400000">
            <a:off x="9196532" y="1794646"/>
            <a:ext cx="331609" cy="252757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E2106C-C18B-4613-ABE7-4B14093786D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061434" y="2118550"/>
            <a:ext cx="0" cy="276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F07E8B1-B3F3-4A11-A7FF-F235B67C3934}"/>
              </a:ext>
            </a:extLst>
          </p:cNvPr>
          <p:cNvCxnSpPr>
            <a:cxnSpLocks/>
            <a:stCxn id="25" idx="4"/>
            <a:endCxn id="26" idx="0"/>
          </p:cNvCxnSpPr>
          <p:nvPr/>
        </p:nvCxnSpPr>
        <p:spPr>
          <a:xfrm>
            <a:off x="2912571" y="2312932"/>
            <a:ext cx="6462" cy="25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2B8BAAB-13A5-40DA-818B-9053DA718288}"/>
              </a:ext>
            </a:extLst>
          </p:cNvPr>
          <p:cNvCxnSpPr>
            <a:cxnSpLocks/>
          </p:cNvCxnSpPr>
          <p:nvPr/>
        </p:nvCxnSpPr>
        <p:spPr>
          <a:xfrm>
            <a:off x="2919032" y="2873890"/>
            <a:ext cx="6462" cy="25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7420A01-E3D3-429E-AE8A-4E17BB937AF0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919032" y="3798776"/>
            <a:ext cx="6462" cy="17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A97E93-2F64-4EB8-8F23-1A3D0581631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893909" y="4440187"/>
            <a:ext cx="0" cy="431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36EC7C3-B7D8-45AD-8122-B3116351793B}"/>
              </a:ext>
            </a:extLst>
          </p:cNvPr>
          <p:cNvCxnSpPr>
            <a:cxnSpLocks/>
          </p:cNvCxnSpPr>
          <p:nvPr/>
        </p:nvCxnSpPr>
        <p:spPr>
          <a:xfrm flipH="1">
            <a:off x="2893909" y="5179731"/>
            <a:ext cx="9424" cy="23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109A3B5-DF69-47C2-8876-219625AEFCE9}"/>
              </a:ext>
            </a:extLst>
          </p:cNvPr>
          <p:cNvCxnSpPr>
            <a:cxnSpLocks/>
            <a:stCxn id="14" idx="2"/>
            <a:endCxn id="115" idx="0"/>
          </p:cNvCxnSpPr>
          <p:nvPr/>
        </p:nvCxnSpPr>
        <p:spPr>
          <a:xfrm flipH="1">
            <a:off x="2899091" y="6078555"/>
            <a:ext cx="4011" cy="192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728639E3-A600-4528-9B64-76D1625E5489}"/>
              </a:ext>
            </a:extLst>
          </p:cNvPr>
          <p:cNvCxnSpPr>
            <a:cxnSpLocks/>
            <a:stCxn id="15" idx="3"/>
          </p:cNvCxnSpPr>
          <p:nvPr/>
        </p:nvCxnSpPr>
        <p:spPr>
          <a:xfrm flipH="1" flipV="1">
            <a:off x="2996699" y="2992444"/>
            <a:ext cx="1383272" cy="2739388"/>
          </a:xfrm>
          <a:prstGeom prst="bentConnector4">
            <a:avLst>
              <a:gd name="adj1" fmla="val -16526"/>
              <a:gd name="adj2" fmla="val 997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76B3F7D-DB6F-4774-9DF6-A963AA2C3527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3674956" y="5731832"/>
            <a:ext cx="705015" cy="19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1D75632-DB12-46D5-96B1-C2EBFA59DB32}"/>
              </a:ext>
            </a:extLst>
          </p:cNvPr>
          <p:cNvCxnSpPr>
            <a:cxnSpLocks/>
          </p:cNvCxnSpPr>
          <p:nvPr/>
        </p:nvCxnSpPr>
        <p:spPr>
          <a:xfrm flipV="1">
            <a:off x="3473425" y="6542142"/>
            <a:ext cx="795352" cy="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4D2F0D6B-8FA4-4606-B689-ECCCE9C1E136}"/>
              </a:ext>
            </a:extLst>
          </p:cNvPr>
          <p:cNvCxnSpPr>
            <a:endCxn id="10" idx="2"/>
          </p:cNvCxnSpPr>
          <p:nvPr/>
        </p:nvCxnSpPr>
        <p:spPr>
          <a:xfrm rot="16200000" flipV="1">
            <a:off x="696818" y="4916776"/>
            <a:ext cx="1895070" cy="1355676"/>
          </a:xfrm>
          <a:prstGeom prst="bentConnector3">
            <a:avLst>
              <a:gd name="adj1" fmla="val 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88161CBE-96C8-4886-A080-7598F0900AB0}"/>
              </a:ext>
            </a:extLst>
          </p:cNvPr>
          <p:cNvCxnSpPr>
            <a:stCxn id="10" idx="0"/>
          </p:cNvCxnSpPr>
          <p:nvPr/>
        </p:nvCxnSpPr>
        <p:spPr>
          <a:xfrm rot="5400000" flipH="1" flipV="1">
            <a:off x="1331802" y="2637985"/>
            <a:ext cx="1182142" cy="19127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3EC73BC-DDD7-4C75-A233-06B4174F8867}"/>
              </a:ext>
            </a:extLst>
          </p:cNvPr>
          <p:cNvCxnSpPr>
            <a:stCxn id="26" idx="3"/>
            <a:endCxn id="11" idx="1"/>
          </p:cNvCxnSpPr>
          <p:nvPr/>
        </p:nvCxnSpPr>
        <p:spPr>
          <a:xfrm flipV="1">
            <a:off x="3596294" y="1775379"/>
            <a:ext cx="3401300" cy="934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8FBBE028-E62D-4DB1-9E06-1D810738BD30}"/>
              </a:ext>
            </a:extLst>
          </p:cNvPr>
          <p:cNvSpPr txBox="1"/>
          <p:nvPr/>
        </p:nvSpPr>
        <p:spPr>
          <a:xfrm>
            <a:off x="4051392" y="1942489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Enable Game Engine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473ED64-D452-4C5F-965B-E57A2EC3E56F}"/>
              </a:ext>
            </a:extLst>
          </p:cNvPr>
          <p:cNvSpPr txBox="1"/>
          <p:nvPr/>
        </p:nvSpPr>
        <p:spPr>
          <a:xfrm>
            <a:off x="2398610" y="3701139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0AB5BD57-013B-419E-953F-7C904F4EC9B8}"/>
              </a:ext>
            </a:extLst>
          </p:cNvPr>
          <p:cNvCxnSpPr>
            <a:stCxn id="12" idx="1"/>
          </p:cNvCxnSpPr>
          <p:nvPr/>
        </p:nvCxnSpPr>
        <p:spPr>
          <a:xfrm rot="10800000">
            <a:off x="2131247" y="3064908"/>
            <a:ext cx="178186" cy="4022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FB390422-E768-474A-A91C-73AE443207D1}"/>
              </a:ext>
            </a:extLst>
          </p:cNvPr>
          <p:cNvSpPr txBox="1"/>
          <p:nvPr/>
        </p:nvSpPr>
        <p:spPr>
          <a:xfrm>
            <a:off x="1476266" y="3463320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5BFD35B-C719-49EF-A2ED-2B908FE72F3A}"/>
              </a:ext>
            </a:extLst>
          </p:cNvPr>
          <p:cNvSpPr txBox="1"/>
          <p:nvPr/>
        </p:nvSpPr>
        <p:spPr>
          <a:xfrm>
            <a:off x="2348697" y="6047257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89CD177-4DB5-4901-A33F-EBCAD5656128}"/>
              </a:ext>
            </a:extLst>
          </p:cNvPr>
          <p:cNvSpPr txBox="1"/>
          <p:nvPr/>
        </p:nvSpPr>
        <p:spPr>
          <a:xfrm>
            <a:off x="3174605" y="5737080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&gt; 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393DB8-090F-4A2E-8E02-F3A4ED51716F}"/>
              </a:ext>
            </a:extLst>
          </p:cNvPr>
          <p:cNvSpPr txBox="1"/>
          <p:nvPr/>
        </p:nvSpPr>
        <p:spPr>
          <a:xfrm>
            <a:off x="2851319" y="6537280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yes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1ECAA14-1AA1-4FEA-9DB5-47F877D205B2}"/>
              </a:ext>
            </a:extLst>
          </p:cNvPr>
          <p:cNvSpPr txBox="1"/>
          <p:nvPr/>
        </p:nvSpPr>
        <p:spPr>
          <a:xfrm>
            <a:off x="1388076" y="6521613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1B93EAB-0981-4B7A-AA29-D69BFB9D36F5}"/>
              </a:ext>
            </a:extLst>
          </p:cNvPr>
          <p:cNvSpPr txBox="1"/>
          <p:nvPr/>
        </p:nvSpPr>
        <p:spPr>
          <a:xfrm>
            <a:off x="9726340" y="6036089"/>
            <a:ext cx="2217683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Call Box Object’s </a:t>
            </a:r>
            <a:r>
              <a:rPr lang="en-US" sz="1200" dirty="0" err="1"/>
              <a:t>loseHp</a:t>
            </a:r>
            <a:r>
              <a:rPr lang="en-US" sz="1200" dirty="0"/>
              <a:t> method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B3FD77E-A3CE-4A0D-BAEA-FB962308F96B}"/>
              </a:ext>
            </a:extLst>
          </p:cNvPr>
          <p:cNvCxnSpPr>
            <a:cxnSpLocks/>
          </p:cNvCxnSpPr>
          <p:nvPr/>
        </p:nvCxnSpPr>
        <p:spPr>
          <a:xfrm>
            <a:off x="10770791" y="5652161"/>
            <a:ext cx="0" cy="36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929CBE7-FFE0-4559-A52A-ACA97B098BFD}"/>
              </a:ext>
            </a:extLst>
          </p:cNvPr>
          <p:cNvCxnSpPr>
            <a:cxnSpLocks/>
          </p:cNvCxnSpPr>
          <p:nvPr/>
        </p:nvCxnSpPr>
        <p:spPr>
          <a:xfrm flipH="1">
            <a:off x="8121212" y="6197793"/>
            <a:ext cx="1609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D524CB40-AFCF-4AA0-93A8-AEA65CFA0D28}"/>
              </a:ext>
            </a:extLst>
          </p:cNvPr>
          <p:cNvSpPr txBox="1"/>
          <p:nvPr/>
        </p:nvSpPr>
        <p:spPr>
          <a:xfrm>
            <a:off x="8189009" y="2688983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moved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BD7D520-17C2-4E9C-9CF3-6389598D3679}"/>
              </a:ext>
            </a:extLst>
          </p:cNvPr>
          <p:cNvSpPr txBox="1"/>
          <p:nvPr/>
        </p:nvSpPr>
        <p:spPr>
          <a:xfrm>
            <a:off x="7178478" y="2914986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0CC7102-68F5-4BFB-B95C-F06CD297A03C}"/>
              </a:ext>
            </a:extLst>
          </p:cNvPr>
          <p:cNvSpPr txBox="1"/>
          <p:nvPr/>
        </p:nvSpPr>
        <p:spPr>
          <a:xfrm>
            <a:off x="7223191" y="4984814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A482D9C-DB4A-4753-98FB-1A3ACA9D27F8}"/>
              </a:ext>
            </a:extLst>
          </p:cNvPr>
          <p:cNvSpPr txBox="1"/>
          <p:nvPr/>
        </p:nvSpPr>
        <p:spPr>
          <a:xfrm>
            <a:off x="8109853" y="4685987"/>
            <a:ext cx="1473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6489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23B1-91D5-40D9-AE2D-D52515CA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63D5D-A008-4B30-92C8-75F5A9B5E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974"/>
            <a:ext cx="10515600" cy="372805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I briefly explained the hardware interface with the microcontroller and software design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More levels and power-ups could be designed to make the game more interesting 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A difficulty system could also be implemented</a:t>
            </a:r>
          </a:p>
        </p:txBody>
      </p:sp>
    </p:spTree>
    <p:extLst>
      <p:ext uri="{BB962C8B-B14F-4D97-AF65-F5344CB8AC3E}">
        <p14:creationId xmlns:p14="http://schemas.microsoft.com/office/powerpoint/2010/main" val="300707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9801-A0D9-4B1E-8B80-045718F0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802" y="384045"/>
            <a:ext cx="8530395" cy="1325563"/>
          </a:xfrm>
        </p:spPr>
        <p:txBody>
          <a:bodyPr/>
          <a:lstStyle/>
          <a:p>
            <a:pPr algn="ctr"/>
            <a:r>
              <a:rPr lang="en-US" b="1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C12A-C43D-463E-BD50-F4664E4F9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138" y="1972441"/>
            <a:ext cx="10247585" cy="3880773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dirty="0"/>
              <a:t>The game </a:t>
            </a:r>
            <a:r>
              <a:rPr lang="en-US" i="1" dirty="0"/>
              <a:t>Box Breaker </a:t>
            </a:r>
            <a:r>
              <a:rPr lang="en-US" dirty="0"/>
              <a:t>is played on a TI microcontroller interfaced with input and output hardware</a:t>
            </a:r>
          </a:p>
          <a:p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The software implementation is done on Keil 5 IDE that includes sprite design, level design, and main file programming</a:t>
            </a:r>
          </a:p>
        </p:txBody>
      </p:sp>
    </p:spTree>
    <p:extLst>
      <p:ext uri="{BB962C8B-B14F-4D97-AF65-F5344CB8AC3E}">
        <p14:creationId xmlns:p14="http://schemas.microsoft.com/office/powerpoint/2010/main" val="75122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27C3-B252-470D-A026-B8FCB50F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821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The game is the final project of Introduction to Embedded System Honors (EE319H) that must fulfill the minimum requirements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C2F14BC-58C8-435F-8040-136EFBB61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662840"/>
              </p:ext>
            </p:extLst>
          </p:nvPr>
        </p:nvGraphicFramePr>
        <p:xfrm>
          <a:off x="1609834" y="2584668"/>
          <a:ext cx="8972332" cy="3389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1">
                  <a:extLst>
                    <a:ext uri="{9D8B030D-6E8A-4147-A177-3AD203B41FA5}">
                      <a16:colId xmlns:a16="http://schemas.microsoft.com/office/drawing/2014/main" val="678330232"/>
                    </a:ext>
                  </a:extLst>
                </a:gridCol>
                <a:gridCol w="5517931">
                  <a:extLst>
                    <a:ext uri="{9D8B030D-6E8A-4147-A177-3AD203B41FA5}">
                      <a16:colId xmlns:a16="http://schemas.microsoft.com/office/drawing/2014/main" val="1827150231"/>
                    </a:ext>
                  </a:extLst>
                </a:gridCol>
              </a:tblGrid>
              <a:tr h="962047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Hardware Requirements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Two buttons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Slide potentiometer with ADC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Speaker with DAC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Liquid crystal display (LCD)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64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Software Requirements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interrupt service routines (ISR)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Three sprites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Score display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languages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989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97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3DE5-567E-4B07-8137-B82F41EE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Box Breaker </a:t>
            </a:r>
            <a:r>
              <a:rPr lang="en-US" b="1" dirty="0"/>
              <a:t>is like </a:t>
            </a:r>
            <a:r>
              <a:rPr lang="en-US" b="1" i="1" dirty="0"/>
              <a:t>Brick Breaker</a:t>
            </a:r>
            <a:r>
              <a:rPr lang="en-US" b="1" dirty="0"/>
              <a:t>, but instead of the ball hitting the brick, the cookie is hitting the box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23697-5D0F-4425-9BF7-898EBD2ACB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68" y="1923393"/>
            <a:ext cx="6196532" cy="4569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56727-B4BD-4356-BD5B-F57C1A900084}"/>
              </a:ext>
            </a:extLst>
          </p:cNvPr>
          <p:cNvSpPr txBox="1"/>
          <p:nvPr/>
        </p:nvSpPr>
        <p:spPr>
          <a:xfrm>
            <a:off x="1198009" y="2206197"/>
            <a:ext cx="39592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English or Spanish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3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4 lives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Each box can take 4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Pink Box contains a powerup</a:t>
            </a:r>
          </a:p>
        </p:txBody>
      </p:sp>
    </p:spTree>
    <p:extLst>
      <p:ext uri="{BB962C8B-B14F-4D97-AF65-F5344CB8AC3E}">
        <p14:creationId xmlns:p14="http://schemas.microsoft.com/office/powerpoint/2010/main" val="347598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767B-17F7-4DCD-BAD6-32F330FE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TM4C123GXL Microcontroller is the brain of hardware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BA97F7-AD5A-4ECC-8F32-144D09A0D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8596" y="2475825"/>
            <a:ext cx="4790446" cy="33544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931BC-EAA5-4FC6-B824-C27AE113AAC5}"/>
              </a:ext>
            </a:extLst>
          </p:cNvPr>
          <p:cNvSpPr txBox="1"/>
          <p:nvPr/>
        </p:nvSpPr>
        <p:spPr>
          <a:xfrm>
            <a:off x="1109220" y="2102177"/>
            <a:ext cx="60457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Hardware components are connected to the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board receives the data from input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software then process that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Finally, the data is sent to the output hardware</a:t>
            </a:r>
          </a:p>
        </p:txBody>
      </p:sp>
    </p:spTree>
    <p:extLst>
      <p:ext uri="{BB962C8B-B14F-4D97-AF65-F5344CB8AC3E}">
        <p14:creationId xmlns:p14="http://schemas.microsoft.com/office/powerpoint/2010/main" val="2792833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AD43-1D77-4D4C-8B90-6A62E396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Two built-in buttons are used to change language and use power-up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28772-412E-400B-9337-3F34C8B16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9054" y="2141537"/>
            <a:ext cx="3320358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173220-0953-430A-A5E5-5393987C7A0E}"/>
                  </a:ext>
                </a:extLst>
              </p14:cNvPr>
              <p14:cNvContentPartPr/>
              <p14:nvPr/>
            </p14:nvContentPartPr>
            <p14:xfrm>
              <a:off x="4202715" y="5514395"/>
              <a:ext cx="1019520" cy="101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173220-0953-430A-A5E5-5393987C7A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728" y="5478395"/>
                <a:ext cx="1091135" cy="10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C0D31BE-69D0-4E11-824A-7F3F10A5B559}"/>
                  </a:ext>
                </a:extLst>
              </p14:cNvPr>
              <p14:cNvContentPartPr/>
              <p14:nvPr/>
            </p14:nvContentPartPr>
            <p14:xfrm>
              <a:off x="6284235" y="5524475"/>
              <a:ext cx="999360" cy="96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C0D31BE-69D0-4E11-824A-7F3F10A5B5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8235" y="5488488"/>
                <a:ext cx="1071000" cy="1040013"/>
              </a:xfrm>
              <a:prstGeom prst="rect">
                <a:avLst/>
              </a:prstGeom>
            </p:spPr>
          </p:pic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A0991D-D0F3-4297-979E-B82296F706A3}"/>
              </a:ext>
            </a:extLst>
          </p:cNvPr>
          <p:cNvCxnSpPr/>
          <p:nvPr/>
        </p:nvCxnSpPr>
        <p:spPr>
          <a:xfrm>
            <a:off x="2739675" y="5571034"/>
            <a:ext cx="1463040" cy="182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E1038F-992C-4230-BD3F-8F01E8135F69}"/>
              </a:ext>
            </a:extLst>
          </p:cNvPr>
          <p:cNvSpPr txBox="1"/>
          <p:nvPr/>
        </p:nvSpPr>
        <p:spPr>
          <a:xfrm>
            <a:off x="1615068" y="5358049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PORT F0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14A332-0700-41D4-96BE-2BD5F9D20294}"/>
              </a:ext>
            </a:extLst>
          </p:cNvPr>
          <p:cNvCxnSpPr>
            <a:cxnSpLocks/>
          </p:cNvCxnSpPr>
          <p:nvPr/>
        </p:nvCxnSpPr>
        <p:spPr>
          <a:xfrm flipH="1">
            <a:off x="7369412" y="5147338"/>
            <a:ext cx="600819" cy="79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0145159-DF87-4855-9EF1-FF56A3BC255B}"/>
              </a:ext>
            </a:extLst>
          </p:cNvPr>
          <p:cNvSpPr txBox="1"/>
          <p:nvPr/>
        </p:nvSpPr>
        <p:spPr>
          <a:xfrm>
            <a:off x="7970231" y="4209977"/>
            <a:ext cx="2470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PORT F4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Edge-triggered on the falling edge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0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2AE8-C53D-4F6B-AC66-7E07D937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slide potentiometer is an adjustable 10kΩ resistor that controls the paddle 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5C5BF-A8CC-4F4F-B451-7317F65A7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50168"/>
            <a:ext cx="6114158" cy="36017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7FEBA-9903-405F-8245-A778382BB1EC}"/>
              </a:ext>
            </a:extLst>
          </p:cNvPr>
          <p:cNvSpPr/>
          <p:nvPr/>
        </p:nvSpPr>
        <p:spPr>
          <a:xfrm>
            <a:off x="6247085" y="2599832"/>
            <a:ext cx="1844565" cy="574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3D5B1-DE6D-40E3-9114-DD47FE22852D}"/>
              </a:ext>
            </a:extLst>
          </p:cNvPr>
          <p:cNvSpPr txBox="1"/>
          <p:nvPr/>
        </p:nvSpPr>
        <p:spPr>
          <a:xfrm>
            <a:off x="6247085" y="270249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Microcontroller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B36526-7369-4A1B-AB8C-35087A86606A}"/>
              </a:ext>
            </a:extLst>
          </p:cNvPr>
          <p:cNvCxnSpPr>
            <a:cxnSpLocks/>
          </p:cNvCxnSpPr>
          <p:nvPr/>
        </p:nvCxnSpPr>
        <p:spPr>
          <a:xfrm>
            <a:off x="5653906" y="4290451"/>
            <a:ext cx="1933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FF1F59-C707-4ACD-9D05-DEE1875829C1}"/>
              </a:ext>
            </a:extLst>
          </p:cNvPr>
          <p:cNvSpPr txBox="1"/>
          <p:nvPr/>
        </p:nvSpPr>
        <p:spPr>
          <a:xfrm>
            <a:off x="6131470" y="4320836"/>
            <a:ext cx="1389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Built-in 12-bit ADC0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E8594-355A-4518-A700-79BEA471C4F6}"/>
              </a:ext>
            </a:extLst>
          </p:cNvPr>
          <p:cNvSpPr txBox="1"/>
          <p:nvPr/>
        </p:nvSpPr>
        <p:spPr>
          <a:xfrm>
            <a:off x="4263913" y="3998063"/>
            <a:ext cx="1389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Value n from 0 to 4095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B393AD-B2AE-4BCF-AAE2-725395ECE740}"/>
              </a:ext>
            </a:extLst>
          </p:cNvPr>
          <p:cNvCxnSpPr>
            <a:cxnSpLocks/>
          </p:cNvCxnSpPr>
          <p:nvPr/>
        </p:nvCxnSpPr>
        <p:spPr>
          <a:xfrm>
            <a:off x="3446073" y="4290451"/>
            <a:ext cx="751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9539448-2D2E-41A3-9FB6-C735CCFD5652}"/>
              </a:ext>
            </a:extLst>
          </p:cNvPr>
          <p:cNvSpPr txBox="1"/>
          <p:nvPr/>
        </p:nvSpPr>
        <p:spPr>
          <a:xfrm>
            <a:off x="323181" y="3943281"/>
            <a:ext cx="359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 = 159 – 140 *n / 4095,</a:t>
            </a:r>
          </a:p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Where d is the position of the paddle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6372FC-D32E-4B09-9870-564685C65152}"/>
              </a:ext>
            </a:extLst>
          </p:cNvPr>
          <p:cNvSpPr/>
          <p:nvPr/>
        </p:nvSpPr>
        <p:spPr>
          <a:xfrm>
            <a:off x="225962" y="3752193"/>
            <a:ext cx="3220111" cy="9669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1295E6-5701-4AE2-9A82-840A9338263F}"/>
              </a:ext>
            </a:extLst>
          </p:cNvPr>
          <p:cNvSpPr/>
          <p:nvPr/>
        </p:nvSpPr>
        <p:spPr>
          <a:xfrm>
            <a:off x="4285166" y="3837360"/>
            <a:ext cx="1302394" cy="9669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7E747-8C93-4B21-9F8C-841B4B80B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88" y="1908406"/>
            <a:ext cx="6227512" cy="1834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67A56A-9B8D-47A6-8B29-F3E38F9DE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4" y="35723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Two output devices are interfaced with the microcontroller, an LCD and a speaker</a:t>
            </a:r>
          </a:p>
        </p:txBody>
      </p:sp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B943EFF-8484-4D3B-B341-44F19A845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78" y="4262697"/>
            <a:ext cx="5729821" cy="24282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08052-349F-40A2-A10D-E0C3D56B2D1C}"/>
              </a:ext>
            </a:extLst>
          </p:cNvPr>
          <p:cNvSpPr txBox="1"/>
          <p:nvPr/>
        </p:nvSpPr>
        <p:spPr>
          <a:xfrm>
            <a:off x="207264" y="2425565"/>
            <a:ext cx="588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128x160 ST7745 LCD is used to display the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C44C8-38D0-4735-9AF4-A820D27B3D4C}"/>
              </a:ext>
            </a:extLst>
          </p:cNvPr>
          <p:cNvSpPr txBox="1"/>
          <p:nvPr/>
        </p:nvSpPr>
        <p:spPr>
          <a:xfrm>
            <a:off x="207264" y="4519448"/>
            <a:ext cx="5446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4-bit binary-weighted DAC converts PB0-3 value to current for the speaker to play sound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29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112F-EFDB-45DE-B2A5-8C77007E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995" y="1660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C++ Classes are written to code each sprite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722F4-32E5-4923-A004-1C4A230D923F}"/>
              </a:ext>
            </a:extLst>
          </p:cNvPr>
          <p:cNvSpPr txBox="1"/>
          <p:nvPr/>
        </p:nvSpPr>
        <p:spPr>
          <a:xfrm>
            <a:off x="6547795" y="1975764"/>
            <a:ext cx="20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A4FEF-9C52-491A-8963-B40B8B8B415F}"/>
              </a:ext>
            </a:extLst>
          </p:cNvPr>
          <p:cNvSpPr txBox="1"/>
          <p:nvPr/>
        </p:nvSpPr>
        <p:spPr>
          <a:xfrm>
            <a:off x="6547795" y="3745603"/>
            <a:ext cx="20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2234E-8872-46AC-9637-6145277F663C}"/>
              </a:ext>
            </a:extLst>
          </p:cNvPr>
          <p:cNvSpPr txBox="1"/>
          <p:nvPr/>
        </p:nvSpPr>
        <p:spPr>
          <a:xfrm>
            <a:off x="6547795" y="5677949"/>
            <a:ext cx="207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Paddle 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B8ECB5-05A8-4767-A493-2BE8B7B37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718" y="1789800"/>
            <a:ext cx="785201" cy="652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D18D62-2CD5-437B-A9FB-4B049C5F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18" y="3636435"/>
            <a:ext cx="785201" cy="633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C8DDA0-F1A2-4A06-9BE7-9CD12A452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718" y="5577161"/>
            <a:ext cx="829296" cy="4701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8A70C4-6081-4591-948F-8200C9AE29F8}"/>
              </a:ext>
            </a:extLst>
          </p:cNvPr>
          <p:cNvCxnSpPr>
            <a:cxnSpLocks/>
          </p:cNvCxnSpPr>
          <p:nvPr/>
        </p:nvCxnSpPr>
        <p:spPr>
          <a:xfrm flipV="1">
            <a:off x="3717760" y="2196536"/>
            <a:ext cx="528673" cy="1348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EF4EBA-A62D-433A-81E6-A2F1F87093B3}"/>
              </a:ext>
            </a:extLst>
          </p:cNvPr>
          <p:cNvCxnSpPr>
            <a:cxnSpLocks/>
          </p:cNvCxnSpPr>
          <p:nvPr/>
        </p:nvCxnSpPr>
        <p:spPr>
          <a:xfrm>
            <a:off x="3729139" y="4346079"/>
            <a:ext cx="517294" cy="1466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A19F70-50F6-4EC3-9BB6-44608BB41AEC}"/>
              </a:ext>
            </a:extLst>
          </p:cNvPr>
          <p:cNvCxnSpPr>
            <a:cxnSpLocks/>
          </p:cNvCxnSpPr>
          <p:nvPr/>
        </p:nvCxnSpPr>
        <p:spPr>
          <a:xfrm>
            <a:off x="3717760" y="3936465"/>
            <a:ext cx="7666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467D48-50F7-44EC-9A80-2CAC935A4BDA}"/>
              </a:ext>
            </a:extLst>
          </p:cNvPr>
          <p:cNvCxnSpPr>
            <a:cxnSpLocks/>
          </p:cNvCxnSpPr>
          <p:nvPr/>
        </p:nvCxnSpPr>
        <p:spPr>
          <a:xfrm flipV="1">
            <a:off x="5552758" y="2151136"/>
            <a:ext cx="829295" cy="6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1BE032-9E22-4215-9762-C9B4194C0F55}"/>
              </a:ext>
            </a:extLst>
          </p:cNvPr>
          <p:cNvCxnSpPr>
            <a:cxnSpLocks/>
          </p:cNvCxnSpPr>
          <p:nvPr/>
        </p:nvCxnSpPr>
        <p:spPr>
          <a:xfrm flipV="1">
            <a:off x="5552758" y="3930269"/>
            <a:ext cx="829295" cy="6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E24FE5-CF2E-4696-94FB-CE49B8773EB6}"/>
              </a:ext>
            </a:extLst>
          </p:cNvPr>
          <p:cNvCxnSpPr>
            <a:cxnSpLocks/>
          </p:cNvCxnSpPr>
          <p:nvPr/>
        </p:nvCxnSpPr>
        <p:spPr>
          <a:xfrm flipV="1">
            <a:off x="5552757" y="5793219"/>
            <a:ext cx="829295" cy="6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5C5CD96-14AD-4E0D-9854-3A5C49F79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83" y="2767837"/>
            <a:ext cx="3190838" cy="24361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E21317-0730-4063-B788-6F5A5C6110AA}"/>
              </a:ext>
            </a:extLst>
          </p:cNvPr>
          <p:cNvSpPr txBox="1"/>
          <p:nvPr/>
        </p:nvSpPr>
        <p:spPr>
          <a:xfrm>
            <a:off x="8403741" y="1547632"/>
            <a:ext cx="1696700" cy="12958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Draw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FF"/>
                </a:solidFill>
              </a:rPr>
              <a:t>Power-up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5A216-A7D3-4C2B-8117-631765F333A3}"/>
              </a:ext>
            </a:extLst>
          </p:cNvPr>
          <p:cNvSpPr txBox="1"/>
          <p:nvPr/>
        </p:nvSpPr>
        <p:spPr>
          <a:xfrm>
            <a:off x="8380788" y="3495435"/>
            <a:ext cx="1696700" cy="880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Lose-hp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Draw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8329A1-E83B-44D6-9A4B-D6CC698E3194}"/>
              </a:ext>
            </a:extLst>
          </p:cNvPr>
          <p:cNvSpPr txBox="1"/>
          <p:nvPr/>
        </p:nvSpPr>
        <p:spPr>
          <a:xfrm>
            <a:off x="8403741" y="5515442"/>
            <a:ext cx="1696700" cy="880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Move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Draw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87C604-9ABD-4BAC-9D8F-830F24AE37DF}"/>
              </a:ext>
            </a:extLst>
          </p:cNvPr>
          <p:cNvCxnSpPr>
            <a:cxnSpLocks/>
          </p:cNvCxnSpPr>
          <p:nvPr/>
        </p:nvCxnSpPr>
        <p:spPr>
          <a:xfrm>
            <a:off x="7906496" y="2175868"/>
            <a:ext cx="4131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DEF3D4-EE66-4E1A-9D76-FE0B6CCA90FE}"/>
              </a:ext>
            </a:extLst>
          </p:cNvPr>
          <p:cNvCxnSpPr>
            <a:cxnSpLocks/>
          </p:cNvCxnSpPr>
          <p:nvPr/>
        </p:nvCxnSpPr>
        <p:spPr>
          <a:xfrm>
            <a:off x="7725282" y="3953048"/>
            <a:ext cx="4131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6939A0-C8EA-4547-891E-F83329064636}"/>
              </a:ext>
            </a:extLst>
          </p:cNvPr>
          <p:cNvCxnSpPr>
            <a:cxnSpLocks/>
          </p:cNvCxnSpPr>
          <p:nvPr/>
        </p:nvCxnSpPr>
        <p:spPr>
          <a:xfrm>
            <a:off x="7906496" y="5862615"/>
            <a:ext cx="4131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0A535F4-7BF8-4790-B5FD-46290FC5A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5992" y="3504321"/>
            <a:ext cx="466790" cy="3905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596CBE5-00BA-4330-9D87-B4ED91AEE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5992" y="4312414"/>
            <a:ext cx="466790" cy="41713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BB3CEF-E913-4168-BEB6-1C85ED5F0043}"/>
              </a:ext>
            </a:extLst>
          </p:cNvPr>
          <p:cNvCxnSpPr>
            <a:cxnSpLocks/>
          </p:cNvCxnSpPr>
          <p:nvPr/>
        </p:nvCxnSpPr>
        <p:spPr>
          <a:xfrm>
            <a:off x="11143649" y="3985897"/>
            <a:ext cx="0" cy="194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B62876-A224-4A83-8D57-03B9BB4DF2CC}"/>
              </a:ext>
            </a:extLst>
          </p:cNvPr>
          <p:cNvCxnSpPr>
            <a:cxnSpLocks/>
          </p:cNvCxnSpPr>
          <p:nvPr/>
        </p:nvCxnSpPr>
        <p:spPr>
          <a:xfrm>
            <a:off x="9557409" y="3894901"/>
            <a:ext cx="1161174" cy="220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63F33161-5D60-4ED5-8AF5-C22C621619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2160" y="1516841"/>
            <a:ext cx="394453" cy="90160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76C086A-74EC-4675-A0A0-FC754206E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78523" y="2273023"/>
            <a:ext cx="390580" cy="892754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4CF44D-38D7-4672-890E-2C2F0252D9F7}"/>
              </a:ext>
            </a:extLst>
          </p:cNvPr>
          <p:cNvCxnSpPr>
            <a:cxnSpLocks/>
          </p:cNvCxnSpPr>
          <p:nvPr/>
        </p:nvCxnSpPr>
        <p:spPr>
          <a:xfrm flipV="1">
            <a:off x="9752887" y="2355797"/>
            <a:ext cx="863274" cy="336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7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2110</TotalTime>
  <Words>545</Words>
  <Application>Microsoft Office PowerPoint</Application>
  <PresentationFormat>Widescreen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Times New Roman</vt:lpstr>
      <vt:lpstr>Office Theme</vt:lpstr>
      <vt:lpstr>Box Breaker Game Project</vt:lpstr>
      <vt:lpstr>Executive Summary</vt:lpstr>
      <vt:lpstr>The game is the final project of Introduction to Embedded System Honors (EE319H) that must fulfill the minimum requirements</vt:lpstr>
      <vt:lpstr>Box Breaker is like Brick Breaker, but instead of the ball hitting the brick, the cookie is hitting the box</vt:lpstr>
      <vt:lpstr>TM4C123GXL Microcontroller is the brain of hardware design</vt:lpstr>
      <vt:lpstr>Two built-in buttons are used to change language and use power-up</vt:lpstr>
      <vt:lpstr>The slide potentiometer is an adjustable 10kΩ resistor that controls the paddle position</vt:lpstr>
      <vt:lpstr>Two output devices are interfaced with the microcontroller, an LCD and a speaker</vt:lpstr>
      <vt:lpstr>C++ Classes are written to code each sprite</vt:lpstr>
      <vt:lpstr>One function is written for each level to initialize a unique layout of boxes</vt:lpstr>
      <vt:lpstr>PowerPoint Presentation</vt:lpstr>
      <vt:lpstr>The game begins by prompting user to select a language</vt:lpstr>
      <vt:lpstr>Game Engine updates each sprite’s movement, collision, and display every cycle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>daniel82828926@gmail.com</dc:creator>
  <cp:lastModifiedBy>Yang, Daniel</cp:lastModifiedBy>
  <cp:revision>96</cp:revision>
  <dcterms:created xsi:type="dcterms:W3CDTF">2021-04-22T20:48:12Z</dcterms:created>
  <dcterms:modified xsi:type="dcterms:W3CDTF">2022-08-15T19:12:44Z</dcterms:modified>
</cp:coreProperties>
</file>